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85"/>
  </p:notesMasterIdLst>
  <p:sldIdLst>
    <p:sldId id="256" r:id="rId2"/>
    <p:sldId id="257" r:id="rId3"/>
    <p:sldId id="259" r:id="rId4"/>
    <p:sldId id="260" r:id="rId5"/>
    <p:sldId id="264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89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12" r:id="rId70"/>
    <p:sldId id="313" r:id="rId71"/>
    <p:sldId id="314" r:id="rId72"/>
    <p:sldId id="315" r:id="rId73"/>
    <p:sldId id="316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17" r:id="rId82"/>
    <p:sldId id="338" r:id="rId83"/>
    <p:sldId id="339" r:id="rId8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7"/>
    <p:restoredTop sz="96928"/>
  </p:normalViewPr>
  <p:slideViewPr>
    <p:cSldViewPr snapToGrid="0">
      <p:cViewPr varScale="1">
        <p:scale>
          <a:sx n="145" d="100"/>
          <a:sy n="14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9682-939E-FD47-824A-B6B4572FC694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F6A81-FBEC-7C41-A4CC-A2B79D6575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65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F6A81-FBEC-7C41-A4CC-A2B79D65757C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33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2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91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1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13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9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1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3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1C9781-1BFB-4400-A1AC-1BEAE672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B32CAD-5F08-4EE4-B80D-A9E62A650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67818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A003D6-E7AC-4156-AA99-E5A7F05EE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7552" y="1371599"/>
            <a:ext cx="5020236" cy="23604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spc="15" dirty="0">
                <a:solidFill>
                  <a:schemeClr val="bg2"/>
                </a:solidFill>
              </a:rPr>
              <a:t>Introduction to a Web of Linked</a:t>
            </a:r>
            <a:r>
              <a:rPr lang="en-US" b="1" spc="-90" dirty="0">
                <a:solidFill>
                  <a:schemeClr val="bg2"/>
                </a:solidFill>
              </a:rPr>
              <a:t> </a:t>
            </a:r>
            <a:r>
              <a:rPr lang="en-US" b="1" spc="15" dirty="0">
                <a:solidFill>
                  <a:schemeClr val="bg2"/>
                </a:solidFill>
              </a:rPr>
              <a:t>Data</a:t>
            </a:r>
            <a:br>
              <a:rPr lang="en-US" dirty="0">
                <a:solidFill>
                  <a:schemeClr val="bg2"/>
                </a:solidFill>
              </a:rPr>
            </a:br>
            <a:endParaRPr lang="en-US" kern="1200" cap="all" spc="300" baseline="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CD1C18-D313-3582-953A-0AC9DDF48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5410200" cy="137160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15811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The </a:t>
            </a:r>
            <a:r>
              <a:rPr lang="en-US" sz="1400" b="1" spc="5" dirty="0">
                <a:solidFill>
                  <a:schemeClr val="bg1"/>
                </a:solidFill>
              </a:rPr>
              <a:t>RDF </a:t>
            </a:r>
            <a:r>
              <a:rPr lang="en-US" sz="1400" b="1" dirty="0">
                <a:solidFill>
                  <a:schemeClr val="bg1"/>
                </a:solidFill>
              </a:rPr>
              <a:t>Data</a:t>
            </a:r>
            <a:r>
              <a:rPr lang="en-US" sz="1400" b="1" spc="1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Model</a:t>
            </a:r>
          </a:p>
          <a:p>
            <a:pPr marL="158115" indent="-228600">
              <a:lnSpc>
                <a:spcPct val="90000"/>
              </a:lnSpc>
              <a:spcBef>
                <a:spcPts val="585"/>
              </a:spcBef>
              <a:buFont typeface="Arial" panose="020B0604020202020204" pitchFamily="34" charset="0"/>
              <a:buChar char="•"/>
            </a:pPr>
            <a:r>
              <a:rPr lang="en-US" sz="1400" b="1" i="1" spc="-10" dirty="0">
                <a:solidFill>
                  <a:schemeClr val="bg1"/>
                </a:solidFill>
              </a:rPr>
              <a:t>Towards </a:t>
            </a:r>
            <a:r>
              <a:rPr lang="en-US" sz="1400" b="1" i="1" dirty="0">
                <a:solidFill>
                  <a:schemeClr val="bg1"/>
                </a:solidFill>
              </a:rPr>
              <a:t>a Global Knowledge</a:t>
            </a:r>
            <a:r>
              <a:rPr lang="en-US" sz="1400" b="1" i="1" spc="75" dirty="0">
                <a:solidFill>
                  <a:schemeClr val="bg1"/>
                </a:solidFill>
              </a:rPr>
              <a:t> </a:t>
            </a:r>
            <a:r>
              <a:rPr lang="en-US" sz="1400" b="1" i="1" dirty="0">
                <a:solidFill>
                  <a:schemeClr val="bg1"/>
                </a:solidFill>
              </a:rPr>
              <a:t>Graph</a:t>
            </a:r>
            <a:endParaRPr lang="en-US" sz="14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Youssef Mekouar </a:t>
            </a:r>
          </a:p>
          <a:p>
            <a:pPr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Youssef.mekouar02@etud.univ-paris8.fr</a:t>
            </a:r>
          </a:p>
        </p:txBody>
      </p:sp>
      <p:pic>
        <p:nvPicPr>
          <p:cNvPr id="4" name="Pictur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DAD378-5593-1108-024E-CDC9A4298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6" r="35070"/>
          <a:stretch/>
        </p:blipFill>
        <p:spPr>
          <a:xfrm>
            <a:off x="8153401" y="10"/>
            <a:ext cx="40386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2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482AAEA-2CFF-77C0-6B60-C0F3FBDF3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8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24E9975-EDD5-FCE8-A261-A1CD513F1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9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3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D074654-898C-6853-C9BF-1CF11AC9F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B9FB12F-088F-65A2-9213-A5980748E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2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34C19E0-65FC-0CA4-DC6D-F50A2DF80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" b="81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5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F551BD0-AC43-092B-9ECB-80D6F26A5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4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801408C-7EDF-834C-7ADA-DBDF71B0D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5590A6-BC6A-B8D9-F290-344D9AE0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01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C113701-B40C-D17E-4ED7-990CA851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44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9879449-134B-E372-5A69-780B9D6FA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74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46B5DED-0708-FE09-B56D-ED9C314A3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1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600A88-E8B0-D098-0C3A-B80271DF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fr-FR" b="1">
                <a:latin typeface="Arial"/>
                <a:cs typeface="Arial"/>
              </a:rPr>
              <a:t>The RDF Data</a:t>
            </a:r>
            <a:r>
              <a:rPr lang="fr-FR" b="1" spc="25">
                <a:latin typeface="Arial"/>
                <a:cs typeface="Arial"/>
              </a:rPr>
              <a:t> </a:t>
            </a:r>
            <a:r>
              <a:rPr lang="fr-FR" b="1">
                <a:latin typeface="Arial"/>
                <a:cs typeface="Arial"/>
              </a:rPr>
              <a:t>Model</a:t>
            </a:r>
            <a:br>
              <a:rPr lang="fr-FR">
                <a:latin typeface="Arial"/>
                <a:cs typeface="Arial"/>
              </a:rPr>
            </a:b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9BBF2-CA60-3C2E-CD38-8ED734648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06257"/>
            <a:ext cx="9486901" cy="35406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>
              <a:latin typeface="Arial"/>
              <a:cs typeface="Arial"/>
            </a:endParaRPr>
          </a:p>
          <a:p>
            <a:pPr marL="1313815" indent="-96520"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0" dirty="0">
                <a:latin typeface="Arial"/>
                <a:cs typeface="Arial"/>
              </a:rPr>
              <a:t> </a:t>
            </a:r>
            <a:r>
              <a:rPr lang="fr-FR" spc="10" dirty="0" err="1">
                <a:latin typeface="Arial"/>
                <a:cs typeface="Arial"/>
              </a:rPr>
              <a:t>Describing</a:t>
            </a:r>
            <a:r>
              <a:rPr lang="fr-FR" spc="-20" dirty="0">
                <a:latin typeface="Arial"/>
                <a:cs typeface="Arial"/>
              </a:rPr>
              <a:t> </a:t>
            </a:r>
            <a:r>
              <a:rPr lang="fr-FR" spc="10" dirty="0" err="1">
                <a:latin typeface="Arial"/>
                <a:cs typeface="Arial"/>
              </a:rPr>
              <a:t>resources</a:t>
            </a:r>
            <a:endParaRPr lang="fr-FR" dirty="0">
              <a:latin typeface="Arial"/>
              <a:cs typeface="Arial"/>
            </a:endParaRPr>
          </a:p>
          <a:p>
            <a:pPr marL="1313815" indent="-96520">
              <a:spcBef>
                <a:spcPts val="395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5" dirty="0">
                <a:latin typeface="Arial"/>
                <a:cs typeface="Arial"/>
              </a:rPr>
              <a:t> A </a:t>
            </a:r>
            <a:r>
              <a:rPr lang="fr-FR" spc="5" dirty="0">
                <a:latin typeface="Arial"/>
                <a:cs typeface="Arial"/>
              </a:rPr>
              <a:t>triple </a:t>
            </a:r>
            <a:r>
              <a:rPr lang="fr-FR" spc="10" dirty="0">
                <a:latin typeface="Arial"/>
                <a:cs typeface="Arial"/>
              </a:rPr>
              <a:t>model </a:t>
            </a:r>
            <a:r>
              <a:rPr lang="fr-FR" spc="15" dirty="0">
                <a:latin typeface="Arial"/>
                <a:cs typeface="Arial"/>
              </a:rPr>
              <a:t>and a </a:t>
            </a:r>
            <a:r>
              <a:rPr lang="fr-FR" spc="10" dirty="0">
                <a:latin typeface="Arial"/>
                <a:cs typeface="Arial"/>
              </a:rPr>
              <a:t>graph</a:t>
            </a:r>
            <a:r>
              <a:rPr lang="fr-FR" spc="-50" dirty="0">
                <a:latin typeface="Arial"/>
                <a:cs typeface="Arial"/>
              </a:rPr>
              <a:t> </a:t>
            </a:r>
            <a:r>
              <a:rPr lang="fr-FR" spc="15" dirty="0">
                <a:latin typeface="Arial"/>
                <a:cs typeface="Arial"/>
              </a:rPr>
              <a:t>model</a:t>
            </a:r>
            <a:endParaRPr lang="fr-FR" dirty="0">
              <a:latin typeface="Arial"/>
              <a:cs typeface="Arial"/>
            </a:endParaRPr>
          </a:p>
          <a:p>
            <a:pPr marL="1313815" indent="-96520">
              <a:spcBef>
                <a:spcPts val="400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0" dirty="0">
                <a:latin typeface="Arial"/>
                <a:cs typeface="Arial"/>
              </a:rPr>
              <a:t>Syntaxes</a:t>
            </a:r>
            <a:endParaRPr lang="fr-FR" dirty="0">
              <a:latin typeface="Arial"/>
              <a:cs typeface="Arial"/>
            </a:endParaRPr>
          </a:p>
          <a:p>
            <a:pPr marL="1313815" indent="-96520">
              <a:spcBef>
                <a:spcPts val="405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0" dirty="0">
                <a:latin typeface="Arial"/>
                <a:cs typeface="Arial"/>
              </a:rPr>
              <a:t>Values, types </a:t>
            </a:r>
            <a:r>
              <a:rPr lang="fr-FR" spc="15" dirty="0">
                <a:latin typeface="Arial"/>
                <a:cs typeface="Arial"/>
              </a:rPr>
              <a:t>and</a:t>
            </a:r>
            <a:r>
              <a:rPr lang="fr-FR" spc="-20" dirty="0">
                <a:latin typeface="Arial"/>
                <a:cs typeface="Arial"/>
              </a:rPr>
              <a:t> </a:t>
            </a:r>
            <a:r>
              <a:rPr lang="fr-FR" spc="10" dirty="0" err="1">
                <a:latin typeface="Arial"/>
                <a:cs typeface="Arial"/>
              </a:rPr>
              <a:t>languages</a:t>
            </a:r>
            <a:endParaRPr lang="fr-FR" dirty="0">
              <a:latin typeface="Arial"/>
              <a:cs typeface="Arial"/>
            </a:endParaRPr>
          </a:p>
          <a:p>
            <a:pPr marL="1313815" indent="-96520">
              <a:spcBef>
                <a:spcPts val="400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0" dirty="0">
                <a:latin typeface="Arial"/>
                <a:cs typeface="Arial"/>
              </a:rPr>
              <a:t>Groups</a:t>
            </a:r>
            <a:endParaRPr lang="fr-FR" dirty="0">
              <a:latin typeface="Arial"/>
              <a:cs typeface="Arial"/>
            </a:endParaRPr>
          </a:p>
          <a:p>
            <a:pPr marL="1313815" indent="-96520">
              <a:spcBef>
                <a:spcPts val="400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5" dirty="0" err="1">
                <a:latin typeface="Arial"/>
                <a:cs typeface="Arial"/>
              </a:rPr>
              <a:t>Naming</a:t>
            </a:r>
            <a:r>
              <a:rPr lang="fr-FR" spc="-5" dirty="0">
                <a:latin typeface="Arial"/>
                <a:cs typeface="Arial"/>
              </a:rPr>
              <a:t> </a:t>
            </a:r>
            <a:r>
              <a:rPr lang="fr-FR" spc="10" dirty="0">
                <a:latin typeface="Arial"/>
                <a:cs typeface="Arial"/>
              </a:rPr>
              <a:t>graphs</a:t>
            </a:r>
            <a:endParaRPr lang="fr-FR" dirty="0">
              <a:latin typeface="Arial"/>
              <a:cs typeface="Arial"/>
            </a:endParaRPr>
          </a:p>
          <a:p>
            <a:pPr marL="1313815" indent="-96520">
              <a:spcBef>
                <a:spcPts val="395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5" dirty="0">
                <a:latin typeface="Arial"/>
                <a:cs typeface="Arial"/>
              </a:rPr>
              <a:t>RDF</a:t>
            </a:r>
            <a:r>
              <a:rPr lang="fr-FR" spc="-10" dirty="0">
                <a:latin typeface="Arial"/>
                <a:cs typeface="Arial"/>
              </a:rPr>
              <a:t> </a:t>
            </a:r>
            <a:r>
              <a:rPr lang="fr-FR" spc="15" dirty="0" err="1">
                <a:latin typeface="Arial"/>
                <a:cs typeface="Arial"/>
              </a:rPr>
              <a:t>schemas</a:t>
            </a:r>
            <a:endParaRPr lang="fr-FR" dirty="0">
              <a:latin typeface="Arial"/>
              <a:cs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1199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222FDF4-AD34-347C-31AE-FFAEDC44E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37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4DD8ADB-EF2D-6508-1468-26CD33A78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8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49D4576-6B2F-78F9-04E4-6F9F79A5B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8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8B94ED1-C69A-6EEE-C3F7-3F0BBD833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88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2392922-C0C5-93D9-E131-5F76F9E7E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64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076F6AB-90BC-3F92-3E30-44E804B9E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42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D305D06-BB0C-B1E6-9F4A-BC02581DA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46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819B8D5-229F-1B42-D6B0-24DE907E6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63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7D2C452-C97D-470A-6D98-86DF9BDB8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94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71B3595-51BE-4242-ECE7-35E16EF89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600A88-E8B0-D098-0C3A-B80271DF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fr-FR" b="1">
                <a:latin typeface="Arial"/>
                <a:cs typeface="Arial"/>
              </a:rPr>
              <a:t>The RDF Data</a:t>
            </a:r>
            <a:r>
              <a:rPr lang="fr-FR" b="1" spc="25">
                <a:latin typeface="Arial"/>
                <a:cs typeface="Arial"/>
              </a:rPr>
              <a:t> </a:t>
            </a:r>
            <a:r>
              <a:rPr lang="fr-FR" b="1">
                <a:latin typeface="Arial"/>
                <a:cs typeface="Arial"/>
              </a:rPr>
              <a:t>Model</a:t>
            </a:r>
            <a:br>
              <a:rPr lang="fr-FR">
                <a:latin typeface="Arial"/>
                <a:cs typeface="Arial"/>
              </a:rPr>
            </a:b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9BBF2-CA60-3C2E-CD38-8ED734648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06257"/>
            <a:ext cx="9486901" cy="35406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>
              <a:latin typeface="Arial"/>
              <a:cs typeface="Arial"/>
            </a:endParaRPr>
          </a:p>
          <a:p>
            <a:pPr marL="1313815" indent="-96520"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0" dirty="0">
                <a:latin typeface="Arial"/>
                <a:cs typeface="Arial"/>
              </a:rPr>
              <a:t> </a:t>
            </a:r>
            <a:r>
              <a:rPr lang="fr-FR" b="1" spc="10" dirty="0" err="1">
                <a:solidFill>
                  <a:srgbClr val="FF0000"/>
                </a:solidFill>
                <a:latin typeface="Arial"/>
                <a:cs typeface="Arial"/>
              </a:rPr>
              <a:t>Describing</a:t>
            </a:r>
            <a:r>
              <a:rPr lang="fr-FR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fr-FR" b="1" spc="10" dirty="0" err="1">
                <a:solidFill>
                  <a:srgbClr val="FF0000"/>
                </a:solidFill>
                <a:latin typeface="Arial"/>
                <a:cs typeface="Arial"/>
              </a:rPr>
              <a:t>resources</a:t>
            </a:r>
            <a:endParaRPr lang="fr-FR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313815" indent="-96520">
              <a:spcBef>
                <a:spcPts val="395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5" dirty="0">
                <a:latin typeface="Arial"/>
                <a:cs typeface="Arial"/>
              </a:rPr>
              <a:t> A </a:t>
            </a:r>
            <a:r>
              <a:rPr lang="fr-FR" spc="5" dirty="0">
                <a:latin typeface="Arial"/>
                <a:cs typeface="Arial"/>
              </a:rPr>
              <a:t>triple </a:t>
            </a:r>
            <a:r>
              <a:rPr lang="fr-FR" spc="10" dirty="0">
                <a:latin typeface="Arial"/>
                <a:cs typeface="Arial"/>
              </a:rPr>
              <a:t>model </a:t>
            </a:r>
            <a:r>
              <a:rPr lang="fr-FR" spc="15" dirty="0">
                <a:latin typeface="Arial"/>
                <a:cs typeface="Arial"/>
              </a:rPr>
              <a:t>and a </a:t>
            </a:r>
            <a:r>
              <a:rPr lang="fr-FR" spc="10" dirty="0">
                <a:latin typeface="Arial"/>
                <a:cs typeface="Arial"/>
              </a:rPr>
              <a:t>graph</a:t>
            </a:r>
            <a:r>
              <a:rPr lang="fr-FR" spc="-50" dirty="0">
                <a:latin typeface="Arial"/>
                <a:cs typeface="Arial"/>
              </a:rPr>
              <a:t> </a:t>
            </a:r>
            <a:r>
              <a:rPr lang="fr-FR" spc="15" dirty="0">
                <a:latin typeface="Arial"/>
                <a:cs typeface="Arial"/>
              </a:rPr>
              <a:t>model</a:t>
            </a:r>
            <a:endParaRPr lang="fr-FR" dirty="0">
              <a:latin typeface="Arial"/>
              <a:cs typeface="Arial"/>
            </a:endParaRPr>
          </a:p>
          <a:p>
            <a:pPr marL="1313815" indent="-96520">
              <a:spcBef>
                <a:spcPts val="400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0" dirty="0">
                <a:latin typeface="Arial"/>
                <a:cs typeface="Arial"/>
              </a:rPr>
              <a:t>Syntaxes</a:t>
            </a:r>
            <a:endParaRPr lang="fr-FR" dirty="0">
              <a:latin typeface="Arial"/>
              <a:cs typeface="Arial"/>
            </a:endParaRPr>
          </a:p>
          <a:p>
            <a:pPr marL="1313815" indent="-96520">
              <a:spcBef>
                <a:spcPts val="405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0" dirty="0">
                <a:latin typeface="Arial"/>
                <a:cs typeface="Arial"/>
              </a:rPr>
              <a:t>Values, types </a:t>
            </a:r>
            <a:r>
              <a:rPr lang="fr-FR" spc="15" dirty="0">
                <a:latin typeface="Arial"/>
                <a:cs typeface="Arial"/>
              </a:rPr>
              <a:t>and</a:t>
            </a:r>
            <a:r>
              <a:rPr lang="fr-FR" spc="-20" dirty="0">
                <a:latin typeface="Arial"/>
                <a:cs typeface="Arial"/>
              </a:rPr>
              <a:t> </a:t>
            </a:r>
            <a:r>
              <a:rPr lang="fr-FR" spc="10" dirty="0" err="1">
                <a:latin typeface="Arial"/>
                <a:cs typeface="Arial"/>
              </a:rPr>
              <a:t>languages</a:t>
            </a:r>
            <a:endParaRPr lang="fr-FR" dirty="0">
              <a:latin typeface="Arial"/>
              <a:cs typeface="Arial"/>
            </a:endParaRPr>
          </a:p>
          <a:p>
            <a:pPr marL="1313815" indent="-96520">
              <a:spcBef>
                <a:spcPts val="400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0" dirty="0">
                <a:latin typeface="Arial"/>
                <a:cs typeface="Arial"/>
              </a:rPr>
              <a:t>Groups</a:t>
            </a:r>
            <a:endParaRPr lang="fr-FR" dirty="0">
              <a:latin typeface="Arial"/>
              <a:cs typeface="Arial"/>
            </a:endParaRPr>
          </a:p>
          <a:p>
            <a:pPr marL="1313815" indent="-96520">
              <a:spcBef>
                <a:spcPts val="400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5" dirty="0" err="1">
                <a:latin typeface="Arial"/>
                <a:cs typeface="Arial"/>
              </a:rPr>
              <a:t>Naming</a:t>
            </a:r>
            <a:r>
              <a:rPr lang="fr-FR" spc="-5" dirty="0">
                <a:latin typeface="Arial"/>
                <a:cs typeface="Arial"/>
              </a:rPr>
              <a:t> </a:t>
            </a:r>
            <a:r>
              <a:rPr lang="fr-FR" spc="10" dirty="0">
                <a:latin typeface="Arial"/>
                <a:cs typeface="Arial"/>
              </a:rPr>
              <a:t>graphs</a:t>
            </a:r>
            <a:endParaRPr lang="fr-FR" dirty="0">
              <a:latin typeface="Arial"/>
              <a:cs typeface="Arial"/>
            </a:endParaRPr>
          </a:p>
          <a:p>
            <a:pPr marL="1313815" indent="-96520">
              <a:spcBef>
                <a:spcPts val="395"/>
              </a:spcBef>
              <a:buClr>
                <a:srgbClr val="E0001A"/>
              </a:buClr>
              <a:buFont typeface="Arial"/>
              <a:buAutoNum type="arabicPeriod"/>
              <a:tabLst>
                <a:tab pos="1314450" algn="l"/>
              </a:tabLst>
            </a:pPr>
            <a:r>
              <a:rPr lang="fr-FR" spc="15" dirty="0">
                <a:latin typeface="Arial"/>
                <a:cs typeface="Arial"/>
              </a:rPr>
              <a:t>RDF</a:t>
            </a:r>
            <a:r>
              <a:rPr lang="fr-FR" spc="-10" dirty="0">
                <a:latin typeface="Arial"/>
                <a:cs typeface="Arial"/>
              </a:rPr>
              <a:t> </a:t>
            </a:r>
            <a:r>
              <a:rPr lang="fr-FR" spc="15" dirty="0" err="1">
                <a:latin typeface="Arial"/>
                <a:cs typeface="Arial"/>
              </a:rPr>
              <a:t>schemas</a:t>
            </a:r>
            <a:endParaRPr lang="fr-FR" dirty="0">
              <a:latin typeface="Arial"/>
              <a:cs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8844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DCB079A-555B-4A7B-1953-425DCEBAC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504D7F-1804-04F0-C79C-7C7C9350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383CE0-01E5-6236-9758-8025B7F89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C9F4F9-58DB-27A3-7B81-8DA41174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6514"/>
            <a:ext cx="12282311" cy="70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57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7B5FA3D-8093-5008-CD18-2A1242E41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B75148-2791-4D20-8938-D7554D86B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20343"/>
            <a:ext cx="12192000" cy="1937657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C6ECFAC-AF00-EE09-4858-45A450BA8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" b="3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58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AD6C798-2EFE-78E3-A97F-DA169B2F9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16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CA99A73-6C34-FC42-6236-6AF8429EF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8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6F05773-8564-B8EE-EA94-6F2CE1898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92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FC4DD9F-E9C5-16E8-BC4A-4F7F899AA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7" b="65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95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6E91B43-D18B-1EDA-0CBA-19174F1D0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B75148-2791-4D20-8938-D7554D86B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20343"/>
            <a:ext cx="12192000" cy="1937657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32E117-A70A-186E-591F-A5752D0D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41" y="5670550"/>
            <a:ext cx="7446131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812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A7E7D77-AD7E-6EB1-B5D3-81AC7E5D0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62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842A9BC-350B-61DF-4E83-5647C58DA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B75148-2791-4D20-8938-D7554D86B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20343"/>
            <a:ext cx="12192000" cy="1937657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58FCAA-293F-95F5-B892-C34A860E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41" y="5670550"/>
            <a:ext cx="7446131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1852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9F53E3E-A984-F30A-9298-606D9A9B0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85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53F0A72-7C32-F18C-D345-F7BD5CB27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71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D361070-A4E8-1B48-6D94-DDF70E0A4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7DCCBC0-487A-2CAA-997C-D6FCFAB1B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5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A0B1BBE-476A-7606-B726-E22E00763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7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B399209-E241-1029-6633-4CF4AD75A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19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0E526BB-ABB6-302E-7C4E-77970D341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5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C95686E-A8CD-6CC5-B947-B30CD1294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8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9044351-F941-FB71-EF2E-C25CDE5A9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61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621746D-D895-1AA8-A294-A4D5266B3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9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D75CFDF-4D13-2745-131A-BA234F8E8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85" b="2370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B75148-2791-4D20-8938-D7554D86B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20343"/>
            <a:ext cx="12192000" cy="1937657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3F41BAD-502A-6D26-FF42-21DA2ADA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41" y="5670550"/>
            <a:ext cx="7446131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kern="1200" cap="all" spc="30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83085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8AC50B8-8427-F2A2-E7AA-7F7AAAB5D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04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986743D-D398-68B3-EDE7-2F60D5EA3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18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F1223D3-A661-5AE2-BC47-00F902FCF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4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C259322-3BAF-CBE8-28C4-FEFFE9D73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50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0CAD9E5-2271-CF37-812E-8837C7567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06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A169A75-0A59-DEE7-B407-6B30B8DEC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39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23CD7DB-C279-7304-56F8-90E219733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6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C9B12C7-38A3-92F2-34F3-453493D1F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49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968B6E7-CA17-9DB5-B7AA-5BF87C997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9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F0DC469-CAD3-7D51-AF14-72D134E10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9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2AC87F4-63D2-62DA-338E-B7648B4A0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170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C371926-055C-F413-23B1-695FF95F6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75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CDF3F2D-3D50-6D1E-9427-0C3A1CC41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53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A0441A8-B28A-D55E-F48E-2D3CDAB23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16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2519BC7-4817-C0F5-6F62-27B3D76D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12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CCEF157-2CF8-A522-94F3-BAB65D04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3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BA2F626-EEEF-8389-434A-A639239F6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79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299E043-CCA8-11AF-3B72-D7C70AB46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79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159C817-3DF8-AABA-977A-3A1D62585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69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F18BF43-258A-882C-6878-AA31DEA91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392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4514786-F25B-E8CE-0B9F-302AD220E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3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40D3509-B95D-F48F-33AB-69065E400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95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A31791A-B3C7-1780-3CC2-469AD5E5B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133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46C1DE5-1ED2-9E19-0354-7451FC7C5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235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748DADC-D371-807B-D1EE-0A00FBD5B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86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32AB249-D371-1FB7-8F92-95C03B710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90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A887D50-31E7-01C5-DD4E-07046FBEB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47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1FA96F3-9024-9A06-BA9D-67466B878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12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0377724-EE67-4ED4-2D48-12B4668E4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B75148-2791-4D20-8938-D7554D86B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20343"/>
            <a:ext cx="12192000" cy="1937657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BE5606-6BC8-A26E-6EA8-C4A97825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41" y="5670550"/>
            <a:ext cx="7446131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3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4124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E5814D9-0DF3-AAEF-0E9A-D65C3D32C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32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744CF25-5A6F-1B1B-1A0B-CE90DC97A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05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9F6E3C-6C3E-C7E8-3649-3B2A45147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763781D-AA14-DE62-C757-3114108ED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50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AFC34F7-A751-9FA1-BC4A-AB575B850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163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0F55974-0744-AFFE-5EA2-7855F4CD0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63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6AC2504-9F62-A582-8077-0261AC858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367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1A56D91-794A-83ED-79D5-3B3B94045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0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6506D52-5719-6C8E-C2BF-4FFC6C4FA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8" b="30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944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302E1B"/>
      </a:dk2>
      <a:lt2>
        <a:srgbClr val="F0F3F3"/>
      </a:lt2>
      <a:accent1>
        <a:srgbClr val="C34D61"/>
      </a:accent1>
      <a:accent2>
        <a:srgbClr val="B13B81"/>
      </a:accent2>
      <a:accent3>
        <a:srgbClr val="C24DC3"/>
      </a:accent3>
      <a:accent4>
        <a:srgbClr val="803DB2"/>
      </a:accent4>
      <a:accent5>
        <a:srgbClr val="5F4DC3"/>
      </a:accent5>
      <a:accent6>
        <a:srgbClr val="3B59B1"/>
      </a:accent6>
      <a:hlink>
        <a:srgbClr val="693FB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88</Words>
  <Application>Microsoft Macintosh PowerPoint</Application>
  <PresentationFormat>Grand écran</PresentationFormat>
  <Paragraphs>31</Paragraphs>
  <Slides>83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83</vt:i4>
      </vt:variant>
    </vt:vector>
  </HeadingPairs>
  <TitlesOfParts>
    <vt:vector size="88" baseType="lpstr">
      <vt:lpstr>Arial</vt:lpstr>
      <vt:lpstr>Calibri</vt:lpstr>
      <vt:lpstr>Gill Sans MT</vt:lpstr>
      <vt:lpstr>Goudy Old Style</vt:lpstr>
      <vt:lpstr>ClassicFrameVTI</vt:lpstr>
      <vt:lpstr>Introduction to a Web of Linked Data </vt:lpstr>
      <vt:lpstr>The RDF Data Model </vt:lpstr>
      <vt:lpstr>The RDF Data Model 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 Web of Linked Data </dc:title>
  <dc:creator>youssef mekouar</dc:creator>
  <cp:lastModifiedBy>youssef mekouar</cp:lastModifiedBy>
  <cp:revision>3</cp:revision>
  <dcterms:created xsi:type="dcterms:W3CDTF">2023-02-01T17:03:33Z</dcterms:created>
  <dcterms:modified xsi:type="dcterms:W3CDTF">2023-02-03T11:52:47Z</dcterms:modified>
</cp:coreProperties>
</file>